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</p:sldIdLst>
  <p:sldSz cx="9144000" cy="5143500" type="screen16x9"/>
  <p:notesSz cx="6858000" cy="9144000"/>
  <p:embeddedFontLs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Raleway" pitchFamily="2" charset="77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CFAB84-FF9B-41A8-BE57-33B47296613F}">
  <a:tblStyle styleId="{F1CFAB84-FF9B-41A8-BE57-33B4729661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 varScale="1">
        <p:scale>
          <a:sx n="159" d="100"/>
          <a:sy n="159" d="100"/>
        </p:scale>
        <p:origin x="72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18dcfad3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18dcfad3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8dcfad3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8dcfad3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a005d791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a005d791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a005d7914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a005d7914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a005d7914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a005d7914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names + components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a005d7914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a005d7914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a005d7914_5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a005d7914_5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9f51775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9f51775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9f517750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9f517750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 + add color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a005d791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a005d791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9f517750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9f517750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9f517750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9f517750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9f517750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9f517750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a005d7914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a005d7914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9f517750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9f517750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Pistonlar ayni yere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a005d791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a005d791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9f517750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9f517750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9f517750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9f517750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9f517750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9f517750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9f517750f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9f517750f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a1d79c532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a1d79c532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a005d791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a005d791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a005d7914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a005d7914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18dcfad3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18dcfad3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a005d7914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a005d7914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a005d7914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a005d7914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a005d791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a005d791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a005d7914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a005d7914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a1d79c53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a1d79c53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a1d79c5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a1d79c5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Ilk basa tasi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a1d79c53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a1d79c53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a1d79c53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a1d79c53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9f517750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9f517750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video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a1d79c53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a1d79c53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9f517750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9f517750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517750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9f517750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Komutlari cizim bazli anlatim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18dcfad3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18dcfad3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18dcfad3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18dcfad3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18dcfad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18dcfad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18dcfad3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18dcfad3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pmbPUwAxVnfe0ns_1CfvJNrqnxLXV91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v-K2S7FQazDHvapsKmZ6l-bwtCmHpR4C/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ya64Mi7mc46FQHj95LPoK42r9v833A2N/view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 203 - Final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Group 4: Reciprocating Compressor</a:t>
            </a:r>
            <a:endParaRPr sz="330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6502050" y="3528250"/>
            <a:ext cx="20997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Kompresör?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450" y="2768520"/>
            <a:ext cx="4353699" cy="2222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5AF7684-447F-1881-7797-1F7FB4C43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l="16105" t="15738" r="25816" b="15622"/>
          <a:stretch/>
        </p:blipFill>
        <p:spPr>
          <a:xfrm rot="5400000">
            <a:off x="15687" y="1031484"/>
            <a:ext cx="3330250" cy="221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l="25507" t="15625" r="35032" b="10562"/>
          <a:stretch/>
        </p:blipFill>
        <p:spPr>
          <a:xfrm rot="5400000">
            <a:off x="3240637" y="405449"/>
            <a:ext cx="2596200" cy="273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5">
            <a:alphaModFix/>
          </a:blip>
          <a:srcRect l="19563" t="25007" r="47006" b="11082"/>
          <a:stretch/>
        </p:blipFill>
        <p:spPr>
          <a:xfrm rot="5400000">
            <a:off x="6387623" y="375401"/>
            <a:ext cx="2597227" cy="27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29450" y="578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List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l="3023" t="1623" r="35247"/>
          <a:stretch/>
        </p:blipFill>
        <p:spPr>
          <a:xfrm>
            <a:off x="2869100" y="650975"/>
            <a:ext cx="2312500" cy="437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829100" y="1458600"/>
            <a:ext cx="161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Total: 46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Unique: 35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9450" y="1330471"/>
            <a:ext cx="7688400" cy="32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Sequence &amp; Exploded Views</a:t>
            </a:r>
            <a:endParaRPr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727800" y="5663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 Sequence</a:t>
            </a:r>
            <a:endParaRPr/>
          </a:p>
        </p:txBody>
      </p:sp>
      <p:pic>
        <p:nvPicPr>
          <p:cNvPr id="185" name="Google Shape;185;p25" title="Assembly Sequenc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063" y="1281125"/>
            <a:ext cx="6643866" cy="373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750" y="461163"/>
            <a:ext cx="3106099" cy="454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81" y="204775"/>
            <a:ext cx="4740082" cy="487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2322150" y="537050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Top Housing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2450725" y="1913675"/>
            <a:ext cx="43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2556625" y="1913675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Piston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1536575" y="3005125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Krankshaft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2650750" y="1318650"/>
            <a:ext cx="889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Connecting Rod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8" name="Google Shape;198;p26"/>
          <p:cNvCxnSpPr>
            <a:stCxn id="197" idx="1"/>
          </p:cNvCxnSpPr>
          <p:nvPr/>
        </p:nvCxnSpPr>
        <p:spPr>
          <a:xfrm flipH="1">
            <a:off x="1467250" y="1464900"/>
            <a:ext cx="1183500" cy="7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6"/>
          <p:cNvCxnSpPr>
            <a:stCxn id="195" idx="1"/>
          </p:cNvCxnSpPr>
          <p:nvPr/>
        </p:nvCxnSpPr>
        <p:spPr>
          <a:xfrm flipH="1">
            <a:off x="2299525" y="2059925"/>
            <a:ext cx="257100" cy="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6"/>
          <p:cNvSpPr txBox="1"/>
          <p:nvPr/>
        </p:nvSpPr>
        <p:spPr>
          <a:xfrm>
            <a:off x="2154675" y="4675425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Body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1" name="Google Shape;201;p26"/>
          <p:cNvCxnSpPr/>
          <p:nvPr/>
        </p:nvCxnSpPr>
        <p:spPr>
          <a:xfrm rot="10800000">
            <a:off x="1520400" y="4576050"/>
            <a:ext cx="642900" cy="2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26"/>
          <p:cNvSpPr txBox="1"/>
          <p:nvPr/>
        </p:nvSpPr>
        <p:spPr>
          <a:xfrm>
            <a:off x="3167350" y="4562250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Muffler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5119975" y="4562250"/>
            <a:ext cx="825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Lower Housing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7676550" y="2712625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Springs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7896775" y="2206175"/>
            <a:ext cx="461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Legs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7392550" y="1401875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Stator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6992750" y="537050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Rotor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8" name="Google Shape;208;p26"/>
          <p:cNvCxnSpPr/>
          <p:nvPr/>
        </p:nvCxnSpPr>
        <p:spPr>
          <a:xfrm flipH="1">
            <a:off x="2186100" y="695875"/>
            <a:ext cx="120900" cy="3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26"/>
          <p:cNvCxnSpPr>
            <a:stCxn id="196" idx="1"/>
          </p:cNvCxnSpPr>
          <p:nvPr/>
        </p:nvCxnSpPr>
        <p:spPr>
          <a:xfrm flipH="1">
            <a:off x="1217675" y="3151375"/>
            <a:ext cx="31890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6"/>
          <p:cNvCxnSpPr>
            <a:stCxn id="202" idx="0"/>
          </p:cNvCxnSpPr>
          <p:nvPr/>
        </p:nvCxnSpPr>
        <p:spPr>
          <a:xfrm rot="10800000">
            <a:off x="3298000" y="4107150"/>
            <a:ext cx="240000" cy="45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6"/>
          <p:cNvCxnSpPr>
            <a:stCxn id="203" idx="3"/>
          </p:cNvCxnSpPr>
          <p:nvPr/>
        </p:nvCxnSpPr>
        <p:spPr>
          <a:xfrm rot="10800000" flipH="1">
            <a:off x="5945275" y="4152600"/>
            <a:ext cx="105900" cy="5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6"/>
          <p:cNvCxnSpPr>
            <a:stCxn id="205" idx="1"/>
          </p:cNvCxnSpPr>
          <p:nvPr/>
        </p:nvCxnSpPr>
        <p:spPr>
          <a:xfrm flipH="1">
            <a:off x="7216075" y="2352425"/>
            <a:ext cx="680700" cy="3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6"/>
          <p:cNvCxnSpPr>
            <a:stCxn id="205" idx="1"/>
          </p:cNvCxnSpPr>
          <p:nvPr/>
        </p:nvCxnSpPr>
        <p:spPr>
          <a:xfrm rot="10800000">
            <a:off x="5498875" y="2314625"/>
            <a:ext cx="2397900" cy="3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6"/>
          <p:cNvCxnSpPr>
            <a:stCxn id="205" idx="1"/>
          </p:cNvCxnSpPr>
          <p:nvPr/>
        </p:nvCxnSpPr>
        <p:spPr>
          <a:xfrm flipH="1">
            <a:off x="6270475" y="2352425"/>
            <a:ext cx="16263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6"/>
          <p:cNvCxnSpPr>
            <a:stCxn id="204" idx="1"/>
          </p:cNvCxnSpPr>
          <p:nvPr/>
        </p:nvCxnSpPr>
        <p:spPr>
          <a:xfrm rot="10800000">
            <a:off x="6474750" y="2760775"/>
            <a:ext cx="1201800" cy="9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6"/>
          <p:cNvCxnSpPr>
            <a:stCxn id="204" idx="1"/>
          </p:cNvCxnSpPr>
          <p:nvPr/>
        </p:nvCxnSpPr>
        <p:spPr>
          <a:xfrm flipH="1">
            <a:off x="7276650" y="2858875"/>
            <a:ext cx="399900" cy="2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6"/>
          <p:cNvCxnSpPr>
            <a:stCxn id="204" idx="1"/>
          </p:cNvCxnSpPr>
          <p:nvPr/>
        </p:nvCxnSpPr>
        <p:spPr>
          <a:xfrm flipH="1">
            <a:off x="5521650" y="2858875"/>
            <a:ext cx="215490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6"/>
          <p:cNvCxnSpPr>
            <a:stCxn id="204" idx="1"/>
          </p:cNvCxnSpPr>
          <p:nvPr/>
        </p:nvCxnSpPr>
        <p:spPr>
          <a:xfrm flipH="1">
            <a:off x="6285750" y="2858875"/>
            <a:ext cx="13908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6"/>
          <p:cNvCxnSpPr>
            <a:stCxn id="206" idx="1"/>
          </p:cNvCxnSpPr>
          <p:nvPr/>
        </p:nvCxnSpPr>
        <p:spPr>
          <a:xfrm flipH="1">
            <a:off x="7064650" y="1548125"/>
            <a:ext cx="327900" cy="1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6"/>
          <p:cNvCxnSpPr>
            <a:stCxn id="207" idx="1"/>
          </p:cNvCxnSpPr>
          <p:nvPr/>
        </p:nvCxnSpPr>
        <p:spPr>
          <a:xfrm rot="10800000">
            <a:off x="6678950" y="665600"/>
            <a:ext cx="3138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 rotWithShape="1">
          <a:blip r:embed="rId3">
            <a:alphaModFix/>
          </a:blip>
          <a:srcRect l="19306" r="10640"/>
          <a:stretch/>
        </p:blipFill>
        <p:spPr>
          <a:xfrm>
            <a:off x="312075" y="1209013"/>
            <a:ext cx="2140624" cy="36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4">
            <a:alphaModFix/>
          </a:blip>
          <a:srcRect l="7844" t="4688" r="4994" b="9"/>
          <a:stretch/>
        </p:blipFill>
        <p:spPr>
          <a:xfrm>
            <a:off x="4818800" y="1599150"/>
            <a:ext cx="4190451" cy="28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4574" y="1942186"/>
            <a:ext cx="1318050" cy="21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8"/>
          <p:cNvPicPr preferRelativeResize="0"/>
          <p:nvPr/>
        </p:nvPicPr>
        <p:blipFill rotWithShape="1">
          <a:blip r:embed="rId3">
            <a:alphaModFix/>
          </a:blip>
          <a:srcRect l="8398" t="6733" r="18055"/>
          <a:stretch/>
        </p:blipFill>
        <p:spPr>
          <a:xfrm>
            <a:off x="5386500" y="1747300"/>
            <a:ext cx="2715476" cy="23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4">
            <a:alphaModFix/>
          </a:blip>
          <a:srcRect l="21135" t="9222" r="20416"/>
          <a:stretch/>
        </p:blipFill>
        <p:spPr>
          <a:xfrm>
            <a:off x="1285875" y="1373725"/>
            <a:ext cx="2866724" cy="305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1221575" y="4117650"/>
            <a:ext cx="476400" cy="42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4826925" y="2020700"/>
            <a:ext cx="476400" cy="42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Comparisons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727650" y="566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1: Body</a:t>
            </a:r>
            <a:r>
              <a:rPr lang="en-US" dirty="0"/>
              <a:t> (Gray Cast Iron)</a:t>
            </a: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975" y="1406325"/>
            <a:ext cx="4205348" cy="373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6500" y="994550"/>
            <a:ext cx="8177925" cy="41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727650" y="566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1: Body (Gray Cast Iron)</a:t>
            </a:r>
            <a:endParaRPr dirty="0"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 l="2537" r="7144" b="18106"/>
          <a:stretch/>
        </p:blipFill>
        <p:spPr>
          <a:xfrm>
            <a:off x="4664125" y="1287525"/>
            <a:ext cx="4333175" cy="38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17100" y="849750"/>
            <a:ext cx="8228301" cy="407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253150" y="1326825"/>
            <a:ext cx="3998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Reciprocating Compressor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253150" y="1928875"/>
            <a:ext cx="3774300" cy="29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0441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775"/>
              <a:t>One of the oldest compressor types, which is generally being used in refrigerators.  </a:t>
            </a:r>
            <a:endParaRPr sz="4775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775"/>
          </a:p>
          <a:p>
            <a:pPr marL="457200" lvl="0" indent="-30441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775"/>
              <a:t>The working principle of these compressors are similar to combustion engines, where refrigerant is being compressed by a piston. </a:t>
            </a:r>
            <a:endParaRPr sz="4775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775"/>
          </a:p>
          <a:p>
            <a:pPr marL="457200" lvl="0" indent="-30441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775"/>
              <a:t>Contains a lot of part and are complex. These compressors are impossible to repair once the compressor is damaged.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14" title="MVI_05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099" y="1928875"/>
            <a:ext cx="4505150" cy="25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729450" y="550975"/>
            <a:ext cx="8482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2: Connecting Rod (Gray Cast Iron)</a:t>
            </a:r>
            <a:endParaRPr dirty="0"/>
          </a:p>
        </p:txBody>
      </p:sp>
      <p:pic>
        <p:nvPicPr>
          <p:cNvPr id="260" name="Google Shape;260;p32"/>
          <p:cNvPicPr preferRelativeResize="0"/>
          <p:nvPr/>
        </p:nvPicPr>
        <p:blipFill rotWithShape="1">
          <a:blip r:embed="rId3">
            <a:alphaModFix/>
          </a:blip>
          <a:srcRect l="11623" t="20184" r="13091" b="8212"/>
          <a:stretch/>
        </p:blipFill>
        <p:spPr>
          <a:xfrm>
            <a:off x="4786950" y="1166875"/>
            <a:ext cx="3135850" cy="39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 rotWithShape="1">
          <a:blip r:embed="rId4">
            <a:alphaModFix/>
          </a:blip>
          <a:srcRect l="20403" t="13571"/>
          <a:stretch/>
        </p:blipFill>
        <p:spPr>
          <a:xfrm>
            <a:off x="609600" y="1086175"/>
            <a:ext cx="7641625" cy="423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727650" y="550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3: Crank Shaft (Gray Cast Iron)</a:t>
            </a:r>
            <a:endParaRPr dirty="0"/>
          </a:p>
        </p:txBody>
      </p:sp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l="23022" t="12833" r="30011" b="11051"/>
          <a:stretch/>
        </p:blipFill>
        <p:spPr>
          <a:xfrm rot="447842">
            <a:off x="5464625" y="1271975"/>
            <a:ext cx="1625700" cy="35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 rotWithShape="1">
          <a:blip r:embed="rId4">
            <a:alphaModFix/>
          </a:blip>
          <a:srcRect l="23439" t="9396" r="51361" b="13388"/>
          <a:stretch/>
        </p:blipFill>
        <p:spPr>
          <a:xfrm>
            <a:off x="1774148" y="1181275"/>
            <a:ext cx="2337802" cy="36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4) Muffler (PBT Plastic)</a:t>
            </a:r>
            <a:endParaRPr dirty="0"/>
          </a:p>
        </p:txBody>
      </p:sp>
      <p:pic>
        <p:nvPicPr>
          <p:cNvPr id="274" name="Google Shape;274;p34"/>
          <p:cNvPicPr preferRelativeResize="0"/>
          <p:nvPr/>
        </p:nvPicPr>
        <p:blipFill rotWithShape="1">
          <a:blip r:embed="rId3">
            <a:alphaModFix/>
          </a:blip>
          <a:srcRect l="24988" t="12157" r="27703" b="9912"/>
          <a:stretch/>
        </p:blipFill>
        <p:spPr>
          <a:xfrm>
            <a:off x="1544525" y="2216875"/>
            <a:ext cx="2672676" cy="23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937014" y="1671263"/>
            <a:ext cx="2326598" cy="335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727650" y="581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5: Piston (Gray Cast Iron)</a:t>
            </a:r>
            <a:endParaRPr dirty="0"/>
          </a:p>
        </p:txBody>
      </p:sp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l="25345" t="43173" r="35169" b="38759"/>
          <a:stretch/>
        </p:blipFill>
        <p:spPr>
          <a:xfrm>
            <a:off x="5120825" y="1305100"/>
            <a:ext cx="2004225" cy="18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88" y="708075"/>
            <a:ext cx="5467730" cy="2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9475" y="2505950"/>
            <a:ext cx="5706701" cy="2914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 rotWithShape="1">
          <a:blip r:embed="rId6">
            <a:alphaModFix/>
          </a:blip>
          <a:srcRect l="29063" t="17054" r="42332" b="25192"/>
          <a:stretch/>
        </p:blipFill>
        <p:spPr>
          <a:xfrm>
            <a:off x="5120824" y="3193600"/>
            <a:ext cx="2004224" cy="19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727650" y="566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6: Bottom Case (</a:t>
            </a:r>
            <a:r>
              <a:rPr lang="en"/>
              <a:t>Sheet Metal)</a:t>
            </a:r>
            <a:endParaRPr dirty="0"/>
          </a:p>
        </p:txBody>
      </p:sp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t="29849" r="3344"/>
          <a:stretch/>
        </p:blipFill>
        <p:spPr>
          <a:xfrm>
            <a:off x="4968725" y="1361375"/>
            <a:ext cx="3728600" cy="36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 rotWithShape="1">
          <a:blip r:embed="rId4">
            <a:alphaModFix/>
          </a:blip>
          <a:srcRect l="27215" t="18457" r="27644" b="11470"/>
          <a:stretch/>
        </p:blipFill>
        <p:spPr>
          <a:xfrm>
            <a:off x="597900" y="1535375"/>
            <a:ext cx="3974098" cy="31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Drafts and Drawings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729450" y="581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Piston</a:t>
            </a:r>
            <a:endParaRPr sz="1600" dirty="0"/>
          </a:p>
        </p:txBody>
      </p:sp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 l="35057" t="23345" r="11346" b="9396"/>
          <a:stretch/>
        </p:blipFill>
        <p:spPr>
          <a:xfrm>
            <a:off x="1801537" y="1231850"/>
            <a:ext cx="5540923" cy="391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727650" y="581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Rod</a:t>
            </a:r>
            <a:endParaRPr sz="1600" dirty="0"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400" y="1283900"/>
            <a:ext cx="5419200" cy="385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729450" y="597025"/>
            <a:ext cx="8191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Lamination Sheet</a:t>
            </a:r>
            <a:endParaRPr dirty="0"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413" y="1258725"/>
            <a:ext cx="5513175" cy="3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Motion Simulation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190962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0638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00"/>
              <a:t>3.70 kg Total weight </a:t>
            </a:r>
            <a:endParaRPr sz="4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900"/>
          </a:p>
          <a:p>
            <a:pPr marL="457200" lvl="0" indent="-30638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900"/>
              <a:t>1300-4500 rpm</a:t>
            </a:r>
            <a:endParaRPr sz="4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900"/>
          </a:p>
          <a:p>
            <a:pPr marL="457200" lvl="0" indent="-30638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900"/>
              <a:t>220 Volt - 60 to 225Hz</a:t>
            </a:r>
            <a:endParaRPr sz="4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900"/>
          </a:p>
          <a:p>
            <a:pPr marL="457200" lvl="0" indent="-30638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900"/>
              <a:t>R600a (Flammable Gas)</a:t>
            </a:r>
            <a:endParaRPr sz="4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900"/>
          </a:p>
          <a:p>
            <a:pPr marL="457200" lvl="0" indent="-30638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900"/>
              <a:t>Hermetic (Welded) </a:t>
            </a:r>
            <a:endParaRPr sz="4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l="19198" r="23491"/>
          <a:stretch/>
        </p:blipFill>
        <p:spPr>
          <a:xfrm>
            <a:off x="5056725" y="634475"/>
            <a:ext cx="2384123" cy="219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25" y="2958500"/>
            <a:ext cx="2384124" cy="21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729450" y="674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Simulation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42" title="Motion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50" y="1420400"/>
            <a:ext cx="5441000" cy="34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9075" y="3413550"/>
            <a:ext cx="2823926" cy="14423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/>
        </p:nvSpPr>
        <p:spPr>
          <a:xfrm>
            <a:off x="7155154" y="805675"/>
            <a:ext cx="161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Discharge Valve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7155150" y="2984075"/>
            <a:ext cx="14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Suction Valve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4375" y="1278712"/>
            <a:ext cx="3092500" cy="15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/>
          <p:nvPr/>
        </p:nvSpPr>
        <p:spPr>
          <a:xfrm rot="5558731">
            <a:off x="7241934" y="1496763"/>
            <a:ext cx="799452" cy="1705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2"/>
          <p:cNvSpPr/>
          <p:nvPr/>
        </p:nvSpPr>
        <p:spPr>
          <a:xfrm rot="9021097">
            <a:off x="7739902" y="3273206"/>
            <a:ext cx="154647" cy="63228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2"/>
          <p:cNvSpPr/>
          <p:nvPr/>
        </p:nvSpPr>
        <p:spPr>
          <a:xfrm rot="-8536245">
            <a:off x="7794401" y="2328567"/>
            <a:ext cx="724101" cy="2339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2"/>
          <p:cNvSpPr txBox="1"/>
          <p:nvPr/>
        </p:nvSpPr>
        <p:spPr>
          <a:xfrm rot="700874">
            <a:off x="7537986" y="2796866"/>
            <a:ext cx="998684" cy="40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42"/>
          <p:cNvSpPr txBox="1"/>
          <p:nvPr/>
        </p:nvSpPr>
        <p:spPr>
          <a:xfrm>
            <a:off x="8219850" y="2759650"/>
            <a:ext cx="77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Inner pipe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Finite Element Analysis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Finite Element Analysis of Stress on the Piston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(from Ansys library):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Gray Cast Iron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Boundary Conditions: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Pressure: 0.8 MPa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Fixed Support: The hole where pin connects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>
            <a:spLocks noGrp="1"/>
          </p:cNvSpPr>
          <p:nvPr>
            <p:ph type="body" idx="1"/>
          </p:nvPr>
        </p:nvSpPr>
        <p:spPr>
          <a:xfrm>
            <a:off x="365725" y="1789300"/>
            <a:ext cx="1953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support applied to the holes where pin connects.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8 bar (0.8 MPa) pressure  applied on the bottom of the piston.</a:t>
            </a:r>
            <a:endParaRPr/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025" y="1683225"/>
            <a:ext cx="6677310" cy="2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 txBox="1">
            <a:spLocks noGrp="1"/>
          </p:cNvSpPr>
          <p:nvPr>
            <p:ph type="title"/>
          </p:nvPr>
        </p:nvSpPr>
        <p:spPr>
          <a:xfrm>
            <a:off x="630175" y="1148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Boundary Conditions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>
            <a:spLocks noGrp="1"/>
          </p:cNvSpPr>
          <p:nvPr>
            <p:ph type="body" idx="1"/>
          </p:nvPr>
        </p:nvSpPr>
        <p:spPr>
          <a:xfrm>
            <a:off x="390525" y="2057400"/>
            <a:ext cx="2395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 Size: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12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</a:t>
            </a:r>
            <a:r>
              <a:rPr lang="en"/>
              <a:t> 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Number of Nodes: 54148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Number of Elements: 34231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0" name="Google Shape;3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900" y="1284750"/>
            <a:ext cx="6016851" cy="33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6"/>
          <p:cNvSpPr txBox="1">
            <a:spLocks noGrp="1"/>
          </p:cNvSpPr>
          <p:nvPr>
            <p:ph type="title"/>
          </p:nvPr>
        </p:nvSpPr>
        <p:spPr>
          <a:xfrm>
            <a:off x="727650" y="1338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>
            <a:spLocks noGrp="1"/>
          </p:cNvSpPr>
          <p:nvPr>
            <p:ph type="title"/>
          </p:nvPr>
        </p:nvSpPr>
        <p:spPr>
          <a:xfrm>
            <a:off x="727650" y="591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325" y="3073350"/>
            <a:ext cx="4985350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 rotWithShape="1">
          <a:blip r:embed="rId4">
            <a:alphaModFix/>
          </a:blip>
          <a:srcRect l="15832"/>
          <a:stretch/>
        </p:blipFill>
        <p:spPr>
          <a:xfrm>
            <a:off x="4788000" y="1225375"/>
            <a:ext cx="4196174" cy="1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 rotWithShape="1">
          <a:blip r:embed="rId5">
            <a:alphaModFix/>
          </a:blip>
          <a:srcRect r="19788"/>
          <a:stretch/>
        </p:blipFill>
        <p:spPr>
          <a:xfrm>
            <a:off x="100875" y="1225375"/>
            <a:ext cx="3998799" cy="1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3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Fluid Dynamics (CFD</a:t>
            </a:r>
            <a:r>
              <a:rPr lang="en"/>
              <a:t>) Analysis</a:t>
            </a:r>
            <a:endParaRPr dirty="0"/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2571750"/>
            <a:ext cx="457200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CFD Analysis of Flow Inside the Pipe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31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steady-state, laminar flow inside the pipe.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Materials (from Ansys library):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Fluid: 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Solid: 316L stainless steel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Boundary Conditions: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Pressure Inlet: 800 kPa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Mass Flow Outlet: 0.0273 g/s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Wall: No slip</a:t>
            </a:r>
            <a:endParaRPr/>
          </a:p>
        </p:txBody>
      </p:sp>
      <p:pic>
        <p:nvPicPr>
          <p:cNvPr id="382" name="Google Shape;382;p49"/>
          <p:cNvPicPr preferRelativeResize="0"/>
          <p:nvPr/>
        </p:nvPicPr>
        <p:blipFill rotWithShape="1">
          <a:blip r:embed="rId3">
            <a:alphaModFix/>
          </a:blip>
          <a:srcRect l="4049" t="5032" r="15911" b="35974"/>
          <a:stretch/>
        </p:blipFill>
        <p:spPr>
          <a:xfrm>
            <a:off x="3543950" y="2307038"/>
            <a:ext cx="5489026" cy="22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</a:t>
            </a:r>
            <a:endParaRPr/>
          </a:p>
        </p:txBody>
      </p:sp>
      <p:sp>
        <p:nvSpPr>
          <p:cNvPr id="388" name="Google Shape;388;p5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 Size: 6.679 mm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Number of Elements: 314908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Number of Nodes: 331945</a:t>
            </a:r>
            <a:endParaRPr/>
          </a:p>
        </p:txBody>
      </p:sp>
      <p:pic>
        <p:nvPicPr>
          <p:cNvPr id="389" name="Google Shape;389;p50"/>
          <p:cNvPicPr preferRelativeResize="0"/>
          <p:nvPr/>
        </p:nvPicPr>
        <p:blipFill rotWithShape="1">
          <a:blip r:embed="rId3">
            <a:alphaModFix/>
          </a:blip>
          <a:srcRect l="25900" r="26144"/>
          <a:stretch/>
        </p:blipFill>
        <p:spPr>
          <a:xfrm>
            <a:off x="3669525" y="1318650"/>
            <a:ext cx="5336274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462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losses will decrease the efficiency of the refrigeration cycle.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Friction losses are present in every pipe, but bends in pipes may cause significant friction losses as well.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70 Pa lost in this case</a:t>
            </a:r>
            <a:endParaRPr/>
          </a:p>
        </p:txBody>
      </p:sp>
      <p:pic>
        <p:nvPicPr>
          <p:cNvPr id="396" name="Google Shape;396;p51"/>
          <p:cNvPicPr preferRelativeResize="0"/>
          <p:nvPr/>
        </p:nvPicPr>
        <p:blipFill rotWithShape="1">
          <a:blip r:embed="rId3">
            <a:alphaModFix/>
          </a:blip>
          <a:srcRect r="33673"/>
          <a:stretch/>
        </p:blipFill>
        <p:spPr>
          <a:xfrm>
            <a:off x="5174200" y="1783075"/>
            <a:ext cx="3654202" cy="309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and Disassembly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729450" y="2170850"/>
            <a:ext cx="4691400" cy="18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parts: 35 unique 46 in total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many hours: Around 20-80 per group member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Some of the challenges: Free form  surfaces, tiny measurements, Measuring angles on non-uniform surfaces, disassembling interference fits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825" y="851650"/>
            <a:ext cx="2505923" cy="20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425" y="2954675"/>
            <a:ext cx="2528727" cy="20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02" name="Google Shape;402;p5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462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pressure loss: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781 Pa (0.097625 %)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pipe is an effective vessel!</a:t>
            </a:r>
            <a:endParaRPr/>
          </a:p>
        </p:txBody>
      </p:sp>
      <p:pic>
        <p:nvPicPr>
          <p:cNvPr id="403" name="Google Shape;403;p52"/>
          <p:cNvPicPr preferRelativeResize="0"/>
          <p:nvPr/>
        </p:nvPicPr>
        <p:blipFill rotWithShape="1">
          <a:blip r:embed="rId3">
            <a:alphaModFix/>
          </a:blip>
          <a:srcRect r="13569" b="19903"/>
          <a:stretch/>
        </p:blipFill>
        <p:spPr>
          <a:xfrm>
            <a:off x="3516000" y="1406175"/>
            <a:ext cx="5628000" cy="293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Functions of Siemens NX That We Learned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679025" y="20284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Sheet Metal Model and its features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Spline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Sweep Along Guide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Text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X-form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Helix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Thread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Swept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712963" y="580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Helix &amp; Sweep Along Guide</a:t>
            </a:r>
            <a:endParaRPr dirty="0"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r="74981"/>
          <a:stretch/>
        </p:blipFill>
        <p:spPr>
          <a:xfrm>
            <a:off x="127650" y="2034725"/>
            <a:ext cx="1276401" cy="2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700" y="2142250"/>
            <a:ext cx="2186806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7494" y="1985575"/>
            <a:ext cx="1659624" cy="19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6">
            <a:alphaModFix/>
          </a:blip>
          <a:srcRect r="60702" b="18213"/>
          <a:stretch/>
        </p:blipFill>
        <p:spPr>
          <a:xfrm>
            <a:off x="7100273" y="977750"/>
            <a:ext cx="1209525" cy="17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7">
            <a:alphaModFix/>
          </a:blip>
          <a:srcRect t="7706" r="13941"/>
          <a:stretch/>
        </p:blipFill>
        <p:spPr>
          <a:xfrm>
            <a:off x="5437223" y="2735825"/>
            <a:ext cx="1135275" cy="19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8">
            <a:alphaModFix/>
          </a:blip>
          <a:srcRect l="15016" t="7527" r="12546"/>
          <a:stretch/>
        </p:blipFill>
        <p:spPr>
          <a:xfrm>
            <a:off x="8055625" y="2735825"/>
            <a:ext cx="1057275" cy="19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9">
            <a:alphaModFix/>
          </a:blip>
          <a:srcRect l="26751" t="11838" r="48201" b="11685"/>
          <a:stretch/>
        </p:blipFill>
        <p:spPr>
          <a:xfrm>
            <a:off x="6746926" y="2735825"/>
            <a:ext cx="1183569" cy="19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Sheet Metal</a:t>
            </a:r>
            <a:endParaRPr dirty="0"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l="38115" t="25636" r="13525" b="20899"/>
          <a:stretch/>
        </p:blipFill>
        <p:spPr>
          <a:xfrm>
            <a:off x="5724800" y="2788400"/>
            <a:ext cx="3419198" cy="21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t="3028" r="34322" b="82046"/>
          <a:stretch/>
        </p:blipFill>
        <p:spPr>
          <a:xfrm>
            <a:off x="729450" y="1625250"/>
            <a:ext cx="6005827" cy="7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 l="24645" t="20825" r="51461" b="27537"/>
          <a:stretch/>
        </p:blipFill>
        <p:spPr>
          <a:xfrm>
            <a:off x="729450" y="2665025"/>
            <a:ext cx="1683101" cy="20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8610" y="2788400"/>
            <a:ext cx="3186191" cy="21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List and Disassembly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l="40157" t="19830" r="46791" b="34444"/>
          <a:stretch/>
        </p:blipFill>
        <p:spPr>
          <a:xfrm>
            <a:off x="100450" y="507050"/>
            <a:ext cx="1838429" cy="36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l="40706" t="19179" r="45537" b="21476"/>
          <a:stretch/>
        </p:blipFill>
        <p:spPr>
          <a:xfrm>
            <a:off x="2285650" y="507050"/>
            <a:ext cx="1493074" cy="36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5">
            <a:alphaModFix/>
          </a:blip>
          <a:srcRect l="21566" t="53114" r="30909" b="13198"/>
          <a:stretch/>
        </p:blipFill>
        <p:spPr>
          <a:xfrm rot="5400000">
            <a:off x="3384813" y="1593086"/>
            <a:ext cx="3612398" cy="144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6">
            <a:alphaModFix/>
          </a:blip>
          <a:srcRect l="12486" t="17598" r="29866" b="11555"/>
          <a:stretch/>
        </p:blipFill>
        <p:spPr>
          <a:xfrm rot="5400000">
            <a:off x="5681498" y="1066301"/>
            <a:ext cx="3623102" cy="250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Macintosh PowerPoint</Application>
  <PresentationFormat>On-screen Show (16:9)</PresentationFormat>
  <Paragraphs>113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Raleway</vt:lpstr>
      <vt:lpstr>Lato</vt:lpstr>
      <vt:lpstr>Streamline</vt:lpstr>
      <vt:lpstr>Mech 203 - Final Project Group 4: Reciprocating Compressor</vt:lpstr>
      <vt:lpstr>Reciprocating Compressor </vt:lpstr>
      <vt:lpstr>Specifications</vt:lpstr>
      <vt:lpstr>Parts and Disassembly</vt:lpstr>
      <vt:lpstr>New Functions of Siemens NX That We Learned</vt:lpstr>
      <vt:lpstr>Helix &amp; Sweep Along Guide</vt:lpstr>
      <vt:lpstr>Sheet Metal</vt:lpstr>
      <vt:lpstr>Parts List and Disassembly</vt:lpstr>
      <vt:lpstr>PowerPoint Presentation</vt:lpstr>
      <vt:lpstr>PowerPoint Presentation</vt:lpstr>
      <vt:lpstr>Parts List</vt:lpstr>
      <vt:lpstr>Assembly Sequence &amp; Exploded Views</vt:lpstr>
      <vt:lpstr>Assembly Sequence</vt:lpstr>
      <vt:lpstr>PowerPoint Presentation</vt:lpstr>
      <vt:lpstr>PowerPoint Presentation</vt:lpstr>
      <vt:lpstr>PowerPoint Presentation</vt:lpstr>
      <vt:lpstr>Part Comparisons</vt:lpstr>
      <vt:lpstr>Part 1: Body (Gray Cast Iron)</vt:lpstr>
      <vt:lpstr>Part 1: Body (Gray Cast Iron)</vt:lpstr>
      <vt:lpstr>Part 2: Connecting Rod (Gray Cast Iron)</vt:lpstr>
      <vt:lpstr>Part 3: Crank Shaft (Gray Cast Iron)</vt:lpstr>
      <vt:lpstr>4) Muffler (PBT Plastic)</vt:lpstr>
      <vt:lpstr>Part 5: Piston (Gray Cast Iron)</vt:lpstr>
      <vt:lpstr>Part 6: Bottom Case (Sheet Metal)</vt:lpstr>
      <vt:lpstr>Drafts and Drawings</vt:lpstr>
      <vt:lpstr>Piston</vt:lpstr>
      <vt:lpstr>Connecting Rod</vt:lpstr>
      <vt:lpstr>Lamination Sheet</vt:lpstr>
      <vt:lpstr>Motion Simulation</vt:lpstr>
      <vt:lpstr>Motion Simulation </vt:lpstr>
      <vt:lpstr>Finite Element Analysis</vt:lpstr>
      <vt:lpstr>Finite Element Analysis of Stress on the Piston</vt:lpstr>
      <vt:lpstr>Boundary Conditions</vt:lpstr>
      <vt:lpstr>Mesh</vt:lpstr>
      <vt:lpstr>Results</vt:lpstr>
      <vt:lpstr>Computational Fluid Dynamics (CFD) Analysis</vt:lpstr>
      <vt:lpstr>CFD Analysis of Flow Inside the Pipe</vt:lpstr>
      <vt:lpstr>Mesh</vt:lpstr>
      <vt:lpstr>Results</vt:lpstr>
      <vt:lpstr>Results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 203 - Final Project Group 4: Reciprocating Compressor</dc:title>
  <cp:lastModifiedBy>HAKANCAN OZTURK</cp:lastModifiedBy>
  <cp:revision>1</cp:revision>
  <dcterms:modified xsi:type="dcterms:W3CDTF">2023-10-24T23:09:03Z</dcterms:modified>
</cp:coreProperties>
</file>